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9" r:id="rId1"/>
  </p:sldMasterIdLst>
  <p:notesMasterIdLst>
    <p:notesMasterId r:id="rId16"/>
  </p:notesMasterIdLst>
  <p:sldIdLst>
    <p:sldId id="382" r:id="rId2"/>
    <p:sldId id="402" r:id="rId3"/>
    <p:sldId id="391" r:id="rId4"/>
    <p:sldId id="377" r:id="rId5"/>
    <p:sldId id="380" r:id="rId6"/>
    <p:sldId id="383" r:id="rId7"/>
    <p:sldId id="381" r:id="rId8"/>
    <p:sldId id="385" r:id="rId9"/>
    <p:sldId id="386" r:id="rId10"/>
    <p:sldId id="387" r:id="rId11"/>
    <p:sldId id="388" r:id="rId12"/>
    <p:sldId id="389" r:id="rId13"/>
    <p:sldId id="378" r:id="rId14"/>
    <p:sldId id="37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6633"/>
    <a:srgbClr val="FFFF00"/>
    <a:srgbClr val="00FF00"/>
    <a:srgbClr val="CC6600"/>
    <a:srgbClr val="99CCFF"/>
    <a:srgbClr val="CC3300"/>
    <a:srgbClr val="000000"/>
    <a:srgbClr val="4D4D4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687EE30-724D-4219-A24B-E342AFC0FE36}" type="datetimeFigureOut">
              <a:rPr lang="ro-RO"/>
              <a:pPr>
                <a:defRPr/>
              </a:pPr>
              <a:t>16.02.2020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 smtClean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noProof="0" smtClean="0"/>
              <a:t>Faceți clic pentru a edita stilurile de text Coordonator</a:t>
            </a:r>
          </a:p>
          <a:p>
            <a:pPr lvl="1"/>
            <a:r>
              <a:rPr lang="ro-RO" noProof="0" smtClean="0"/>
              <a:t>Al doilea nivel</a:t>
            </a:r>
          </a:p>
          <a:p>
            <a:pPr lvl="2"/>
            <a:r>
              <a:rPr lang="ro-RO" noProof="0" smtClean="0"/>
              <a:t>Al treilea nivel</a:t>
            </a:r>
          </a:p>
          <a:p>
            <a:pPr lvl="3"/>
            <a:r>
              <a:rPr lang="ro-RO" noProof="0" smtClean="0"/>
              <a:t>Al patrulea nivel</a:t>
            </a:r>
          </a:p>
          <a:p>
            <a:pPr lvl="4"/>
            <a:r>
              <a:rPr lang="ro-RO" noProof="0" smtClean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E81D5C0-07B9-489A-A7E2-3F37E7B6FE3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519076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Tema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softului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Operatii</a:t>
            </a:r>
            <a:r>
              <a:rPr lang="en-US" baseline="0" dirty="0" smtClean="0"/>
              <a:t> cu </a:t>
            </a:r>
            <a:r>
              <a:rPr lang="en-US" baseline="0" dirty="0" err="1" smtClean="0"/>
              <a:t>numere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naturale</a:t>
            </a:r>
            <a:endParaRPr lang="en-US" baseline="0" dirty="0" smtClean="0"/>
          </a:p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81D5C0-07B9-489A-A7E2-3F37E7B6FE3C}" type="slidenum">
              <a:rPr lang="ro-RO" smtClean="0"/>
              <a:pPr>
                <a:defRPr/>
              </a:pPr>
              <a:t>1</a:t>
            </a:fld>
            <a:endParaRPr 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ubstituent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smtClean="0"/>
          </a:p>
        </p:txBody>
      </p:sp>
      <p:sp>
        <p:nvSpPr>
          <p:cNvPr id="19460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6B4F6A-717D-4132-AB2D-E749DCF3CB43}" type="slidenum">
              <a:rPr lang="ro-RO" smtClean="0"/>
              <a:pPr/>
              <a:t>14</a:t>
            </a:fld>
            <a:endParaRPr lang="ro-R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8FCD808-3584-43C6-946E-5F2B0CF56C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44000" cy="114298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SOFT EDUCA</a:t>
            </a:r>
            <a:r>
              <a:rPr lang="ro-RO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IONAL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Arial Narrow" pitchFamily="34" charset="0"/>
              </a:rPr>
              <a:t>  	</a:t>
            </a:r>
            <a:endParaRPr lang="ro-RO" sz="24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428875"/>
            <a:ext cx="9144000" cy="4429125"/>
          </a:xfrm>
        </p:spPr>
        <p:txBody>
          <a:bodyPr>
            <a:normAutofit/>
          </a:bodyPr>
          <a:lstStyle/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Autorul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softului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Prof.</a:t>
            </a:r>
            <a:r>
              <a:rPr lang="ro-RO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înv.primar BOTGROS DIDINA</a:t>
            </a: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ro-RO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40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coala</a:t>
            </a:r>
            <a:r>
              <a:rPr lang="ro-RO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Gimnazială </a:t>
            </a:r>
          </a:p>
          <a:p>
            <a:pPr marL="137160" indent="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o-RO" sz="4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Sf.Varvara Aninoasa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ro-RO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0" y="5334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ro-RO" sz="24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" name="Picture 7" descr="MCj0431642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03977">
            <a:off x="4630042" y="1116454"/>
            <a:ext cx="14732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MCj0397464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5413" y="857250"/>
            <a:ext cx="1477962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00"/>
                            </p:stCondLst>
                            <p:childTnLst>
                              <p:par>
                                <p:cTn id="4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400"/>
                            </p:stCondLst>
                            <p:childTnLst>
                              <p:par>
                                <p:cTn id="5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400"/>
                            </p:stCondLst>
                            <p:childTnLst>
                              <p:par>
                                <p:cTn id="5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928670"/>
            <a:ext cx="8715436" cy="143351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	</a:t>
            </a:r>
            <a:r>
              <a:rPr lang="ro-RO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Într-o cutie sunt 8 cuburi roșii și 9 cuburi albastre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âte cuburi sunt în total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o-RO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428868"/>
            <a:ext cx="9144000" cy="257172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8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8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0004" y="2595886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50541" y="2577764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6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639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75436" y="258570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17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639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72104" y="2577428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9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13538" y="3356992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flor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rie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s-au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ndut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buchete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lalele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și 8 buchete de trandafiri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Câte buchete s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 vândut în total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o-RO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658" name="Rectangle 10"/>
          <p:cNvSpPr>
            <a:spLocks noChangeArrowheads="1"/>
          </p:cNvSpPr>
          <p:nvPr/>
        </p:nvSpPr>
        <p:spPr bwMode="auto">
          <a:xfrm>
            <a:off x="2214563" y="4714875"/>
            <a:ext cx="533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ro-RO" sz="2400" dirty="0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248816" y="5534680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00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38804" y="553468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1</a:t>
            </a:r>
            <a:r>
              <a:rPr lang="en-US" dirty="0" smtClean="0">
                <a:solidFill>
                  <a:srgbClr val="00FF00"/>
                </a:solidFill>
              </a:rPr>
              <a:t>4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2301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53468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1</a:t>
            </a:r>
            <a:r>
              <a:rPr lang="en-US" dirty="0" smtClean="0">
                <a:solidFill>
                  <a:srgbClr val="00FF00"/>
                </a:solidFill>
              </a:rPr>
              <a:t>2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230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696200" y="553468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 smtClean="0">
                <a:solidFill>
                  <a:srgbClr val="00FF00"/>
                </a:solidFill>
              </a:rPr>
              <a:t>1</a:t>
            </a:r>
            <a:r>
              <a:rPr lang="ro-RO" dirty="0">
                <a:solidFill>
                  <a:srgbClr val="00FF00"/>
                </a:solidFill>
              </a:rPr>
              <a:t>6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28600" y="357166"/>
            <a:ext cx="891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PROBLEME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0" y="3356992"/>
            <a:ext cx="914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16403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309320"/>
            <a:ext cx="9144000" cy="54868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Treci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o-R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43688" y="258570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2308" name="AutoShape 21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16" y="552450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 smtClean="0">
                <a:solidFill>
                  <a:srgbClr val="00FF00"/>
                </a:solidFill>
              </a:rPr>
              <a:t>1</a:t>
            </a:r>
            <a:r>
              <a:rPr lang="en-US" dirty="0" smtClean="0">
                <a:solidFill>
                  <a:srgbClr val="00FF00"/>
                </a:solidFill>
              </a:rPr>
              <a:t>7</a:t>
            </a:r>
            <a:endParaRPr lang="ro-RO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8643998" cy="214789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După ce a mâncat 5 bombonele, Maria a observat că mai are încă 13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bombonele a avut Maria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o-RO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286000"/>
            <a:ext cx="9144000" cy="685800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8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8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04769" y="2063782"/>
            <a:ext cx="4057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4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00600" y="2052724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6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7415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34200" y="2026974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28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7416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376" y="2027852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18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14282" y="3153668"/>
            <a:ext cx="8715436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eaLnBrk="0" hangingPunct="0">
              <a:lnSpc>
                <a:spcPct val="110000"/>
              </a:lnSpc>
              <a:spcBef>
                <a:spcPct val="50000"/>
              </a:spcBef>
              <a:buAutoNum type="arabicPeriod" startAt="18"/>
            </a:pP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ntr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-o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livad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erau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meri</a:t>
            </a:r>
            <a:r>
              <a:rPr lang="ro-RO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ro-RO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mai puțini peri.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o-RO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âţ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p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eri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erau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acea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livad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0" y="5214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ro-RO" sz="2400" dirty="0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8568" y="5186690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4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8104" y="5102974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FF00"/>
                </a:solidFill>
              </a:rPr>
              <a:t>4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3325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02149" y="5133648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1</a:t>
            </a:r>
            <a:r>
              <a:rPr lang="en-US" dirty="0" smtClean="0">
                <a:solidFill>
                  <a:srgbClr val="00FF00"/>
                </a:solidFill>
              </a:rPr>
              <a:t>2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3326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13500" y="5133648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FF00"/>
                </a:solidFill>
              </a:rPr>
              <a:t>6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332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40600" y="5102974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9</a:t>
            </a: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14286" y="3140968"/>
            <a:ext cx="914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17427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309320"/>
            <a:ext cx="9144000" cy="57408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Treci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o-R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2063782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>
                <a:solidFill>
                  <a:srgbClr val="FFFF00"/>
                </a:solidFill>
              </a:rPr>
              <a:t>8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57166"/>
            <a:ext cx="8715436" cy="154783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o-RO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Ana cite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sâmbătă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pagini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dintr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-o carte,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iar dumincă 7 pagini</a:t>
            </a:r>
            <a:b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Câte pagini a citit în cele două zile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o-RO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286000"/>
            <a:ext cx="9144000" cy="685800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8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8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7144" y="2125052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19660" y="2114872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14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843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629416" y="2125052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11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8440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86672" y="2125052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12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4" y="2996952"/>
            <a:ext cx="87154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914400" lvl="1" indent="-45720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ntr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-un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autobuz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erau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c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tori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La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prima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cobor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 8 c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tori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au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urcat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o-RO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o-RO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âţ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tori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acum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autobuz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2400" dirty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>
            <a:off x="0" y="5334000"/>
            <a:ext cx="9144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ro-RO" sz="2400" dirty="0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14296" y="4941168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8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19660" y="4993497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2</a:t>
            </a:r>
            <a:r>
              <a:rPr lang="en-US" dirty="0" smtClean="0">
                <a:solidFill>
                  <a:srgbClr val="00FF00"/>
                </a:solidFill>
              </a:rPr>
              <a:t>1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4350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15272" y="496180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00FF00"/>
                </a:solidFill>
              </a:rPr>
              <a:t>26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4351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16" y="4980797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FF00"/>
                </a:solidFill>
              </a:rPr>
              <a:t>1</a:t>
            </a:r>
            <a:r>
              <a:rPr lang="ro-RO" dirty="0" smtClean="0">
                <a:solidFill>
                  <a:srgbClr val="00FF00"/>
                </a:solidFill>
              </a:rPr>
              <a:t>0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0" y="2996952"/>
            <a:ext cx="914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18451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309320"/>
            <a:ext cx="9144000" cy="54868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FELICITĂRI !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o-R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99140" y="2125052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16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4357" name="AutoShape 4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43598" y="4980797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00FF00"/>
                </a:solidFill>
              </a:rPr>
              <a:t>32</a:t>
            </a:r>
            <a:endParaRPr lang="ro-RO" dirty="0">
              <a:solidFill>
                <a:srgbClr val="00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50" y="5751463"/>
            <a:ext cx="1334436" cy="11065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Return">
            <a:avLst/>
          </a:prstGeom>
          <a:solidFill>
            <a:srgbClr val="CCE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o-RO" sz="2400"/>
          </a:p>
        </p:txBody>
      </p:sp>
      <p:sp>
        <p:nvSpPr>
          <p:cNvPr id="16387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1864518" y="3861048"/>
            <a:ext cx="5357813" cy="2811164"/>
          </a:xfrm>
          <a:prstGeom prst="actionButtonReturn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 dirty="0">
                <a:latin typeface="Monotype Corsiva" pitchFamily="66" charset="0"/>
              </a:rPr>
              <a:t>Mai </a:t>
            </a:r>
            <a:r>
              <a:rPr lang="en-US" sz="6000" dirty="0" err="1">
                <a:latin typeface="Monotype Corsiva" pitchFamily="66" charset="0"/>
              </a:rPr>
              <a:t>încearc</a:t>
            </a:r>
            <a:r>
              <a:rPr lang="ro-RO" sz="6000" dirty="0">
                <a:latin typeface="Monotype Corsiva" pitchFamily="66" charset="0"/>
              </a:rPr>
              <a:t>ă</a:t>
            </a:r>
            <a:endParaRPr lang="en-US" sz="6000" dirty="0">
              <a:latin typeface="Monotype Corsiva" pitchFamily="66" charset="0"/>
            </a:endParaRPr>
          </a:p>
          <a:p>
            <a:pPr algn="ctr" eaLnBrk="0" hangingPunct="0"/>
            <a:r>
              <a:rPr lang="en-US" sz="6000" dirty="0">
                <a:latin typeface="Monotype Corsiva" pitchFamily="66" charset="0"/>
              </a:rPr>
              <a:t> o </a:t>
            </a:r>
            <a:r>
              <a:rPr lang="en-US" sz="6000" dirty="0" err="1">
                <a:latin typeface="Monotype Corsiva" pitchFamily="66" charset="0"/>
              </a:rPr>
              <a:t>dat</a:t>
            </a:r>
            <a:r>
              <a:rPr lang="ro-RO" sz="6000" dirty="0">
                <a:latin typeface="Monotype Corsiva" pitchFamily="66" charset="0"/>
              </a:rPr>
              <a:t>ă</a:t>
            </a:r>
            <a:r>
              <a:rPr lang="en-US" sz="6000" dirty="0">
                <a:latin typeface="Monotype Corsiva" pitchFamily="66" charset="0"/>
              </a:rPr>
              <a:t>!</a:t>
            </a:r>
            <a:endParaRPr lang="ro-RO" sz="6000" dirty="0">
              <a:latin typeface="Monotype Corsiva" pitchFamily="66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276600" y="188640"/>
            <a:ext cx="3009900" cy="15700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9600" dirty="0">
                <a:latin typeface="Wingdings" pitchFamily="2" charset="2"/>
              </a:rPr>
              <a:t>L </a:t>
            </a:r>
            <a:endParaRPr lang="ro-RO" sz="9600" dirty="0">
              <a:latin typeface="Wingdings" pitchFamily="2" charset="2"/>
            </a:endParaRPr>
          </a:p>
        </p:txBody>
      </p:sp>
      <p:sp>
        <p:nvSpPr>
          <p:cNvPr id="16389" name="WordArt 11"/>
          <p:cNvSpPr>
            <a:spLocks noChangeArrowheads="1" noChangeShapeType="1" noTextEdit="1"/>
          </p:cNvSpPr>
          <p:nvPr/>
        </p:nvSpPr>
        <p:spPr bwMode="auto">
          <a:xfrm>
            <a:off x="428625" y="3000375"/>
            <a:ext cx="8229600" cy="2000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G R E Ş I T</a:t>
            </a:r>
            <a:endParaRPr lang="ro-RO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16390" name="Picture 13" descr="Gresi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72275" y="0"/>
            <a:ext cx="2371725" cy="2438400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>
            <a:off x="3928498" y="173758"/>
            <a:ext cx="1706101" cy="1548408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379493" y="676794"/>
            <a:ext cx="1278732" cy="116802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Return">
            <a:avLst/>
          </a:prstGeom>
          <a:solidFill>
            <a:srgbClr val="CCE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o-RO" sz="2400"/>
          </a:p>
        </p:txBody>
      </p:sp>
      <p:sp>
        <p:nvSpPr>
          <p:cNvPr id="31747" name="AutoShape 5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357532" y="4572008"/>
            <a:ext cx="5786468" cy="2057400"/>
          </a:xfrm>
          <a:prstGeom prst="actionButtonReturn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sz="4000" dirty="0">
                <a:solidFill>
                  <a:srgbClr val="FF0000"/>
                </a:solidFill>
                <a:latin typeface="Arial Black" pitchFamily="34" charset="0"/>
              </a:rPr>
              <a:t>Î</a:t>
            </a:r>
            <a:r>
              <a:rPr lang="en-US" sz="4000" dirty="0" err="1">
                <a:solidFill>
                  <a:srgbClr val="FF0000"/>
                </a:solidFill>
                <a:latin typeface="Arial Black" pitchFamily="34" charset="0"/>
              </a:rPr>
              <a:t>ntoarce-te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 la </a:t>
            </a:r>
            <a:r>
              <a:rPr lang="en-US" sz="4000" dirty="0" err="1">
                <a:solidFill>
                  <a:srgbClr val="FF0000"/>
                </a:solidFill>
                <a:latin typeface="Arial Black" pitchFamily="34" charset="0"/>
              </a:rPr>
              <a:t>lec</a:t>
            </a:r>
            <a:r>
              <a:rPr lang="ro-RO" sz="4000" dirty="0">
                <a:solidFill>
                  <a:srgbClr val="FF0000"/>
                </a:solidFill>
                <a:latin typeface="Arial Black" pitchFamily="34" charset="0"/>
              </a:rPr>
              <a:t>ţ</a:t>
            </a:r>
            <a:r>
              <a:rPr lang="en-US" sz="4000" dirty="0" err="1">
                <a:solidFill>
                  <a:srgbClr val="FF0000"/>
                </a:solidFill>
                <a:latin typeface="Arial Black" pitchFamily="34" charset="0"/>
              </a:rPr>
              <a:t>ie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!</a:t>
            </a:r>
            <a:endParaRPr lang="ro-RO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231704" y="1002944"/>
            <a:ext cx="5436096" cy="2400657"/>
          </a:xfrm>
          <a:prstGeom prst="rect">
            <a:avLst/>
          </a:prstGeom>
          <a:blipFill>
            <a:blip r:embed="rId4"/>
            <a:srcRect/>
            <a:stretch>
              <a:fillRect t="-1" b="-50184"/>
            </a:stretch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CORECT  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FELICIT</a:t>
            </a:r>
            <a:r>
              <a:rPr lang="ro-RO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RI </a:t>
            </a:r>
            <a:r>
              <a:rPr lang="en-US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7414" name="Picture 10" descr="Corec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800" y="0"/>
            <a:ext cx="3476200" cy="3571876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1965192" cy="18448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41692" y="980992"/>
            <a:ext cx="1882624" cy="1888712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85720" y="500063"/>
            <a:ext cx="8643998" cy="2357437"/>
          </a:xfrm>
        </p:spPr>
        <p:txBody>
          <a:bodyPr>
            <a:normAutofit fontScale="90000"/>
          </a:bodyPr>
          <a:lstStyle/>
          <a:p>
            <a:pPr algn="l"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400" b="1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Tema</a:t>
            </a:r>
            <a:r>
              <a:rPr lang="en-US" sz="4400" b="1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Adunarea și scăderea numerelor naturale </a:t>
            </a:r>
            <a:r>
              <a:rPr lang="en-US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 la  0 la </a:t>
            </a:r>
            <a:r>
              <a:rPr lang="ro-RO" sz="4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cu trecere peste ordin</a:t>
            </a:r>
            <a:r>
              <a:rPr lang="en-US" sz="40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 smtClean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3"/>
          </p:nvPr>
        </p:nvSpPr>
        <p:spPr>
          <a:xfrm>
            <a:off x="0" y="2143125"/>
            <a:ext cx="9144000" cy="4929188"/>
          </a:xfrm>
        </p:spPr>
        <p:txBody>
          <a:bodyPr>
            <a:normAutofit/>
          </a:bodyPr>
          <a:lstStyle/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endParaRPr lang="en-US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4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Clasa</a:t>
            </a:r>
            <a:r>
              <a:rPr lang="en-US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4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Tipul</a:t>
            </a:r>
            <a:r>
              <a:rPr lang="en-US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softului</a:t>
            </a:r>
            <a:r>
              <a:rPr lang="en-US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exersare</a:t>
            </a: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4400" b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Scopul</a:t>
            </a:r>
            <a:r>
              <a:rPr lang="en-US" sz="44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Formarea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unor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priceperi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deprinderi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calcul</a:t>
            </a:r>
            <a:endParaRPr lang="en-US" sz="4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16632"/>
            <a:ext cx="8686800" cy="131445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Care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suma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numerelor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o-RO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ro-RO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o-RO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14282" y="1628800"/>
            <a:ext cx="9144000" cy="1214438"/>
          </a:xfrm>
        </p:spPr>
        <p:txBody>
          <a:bodyPr>
            <a:normAutofit fontScale="62500" lnSpcReduction="20000"/>
          </a:bodyPr>
          <a:lstStyle/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48640" indent="-411480">
              <a:spcBef>
                <a:spcPct val="50000"/>
              </a:spcBef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o-RO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30724" y="198884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12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8197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29256" y="198884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13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819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57938" y="198884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14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285720" y="3602563"/>
            <a:ext cx="864399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</a:pP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C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este diferența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numerelor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o-RO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</a:t>
            </a:r>
          </a:p>
          <a:p>
            <a:pPr marL="457200" indent="-457200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Arial Narrow" pitchFamily="34" charset="0"/>
              </a:rPr>
              <a:t>	</a:t>
            </a:r>
            <a:endParaRPr lang="ro-RO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301620" y="5013176"/>
            <a:ext cx="428628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57850" y="5003651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5</a:t>
            </a:r>
          </a:p>
        </p:txBody>
      </p:sp>
      <p:sp>
        <p:nvSpPr>
          <p:cNvPr id="4107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20419" y="501317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4108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56376" y="501317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3</a:t>
            </a:r>
          </a:p>
        </p:txBody>
      </p:sp>
      <p:sp>
        <p:nvSpPr>
          <p:cNvPr id="4109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312" y="5003651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FF00"/>
                </a:solidFill>
              </a:rPr>
              <a:t>7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35719" y="3284984"/>
            <a:ext cx="914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8211" name="AutoShape 2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309320"/>
            <a:ext cx="9144000" cy="54868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Treci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o-R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3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6644" y="198884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15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530300" y="260648"/>
            <a:ext cx="1399418" cy="1368152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40" y="188640"/>
            <a:ext cx="8686800" cy="1600200"/>
          </a:xfrm>
        </p:spPr>
        <p:txBody>
          <a:bodyPr/>
          <a:lstStyle/>
          <a:p>
            <a:pPr algn="l" fontAlgn="auto">
              <a:spcAft>
                <a:spcPts val="0"/>
              </a:spcAft>
              <a:defRPr/>
            </a:pP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Afl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diferen</a:t>
            </a:r>
            <a:r>
              <a:rPr lang="ro-R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ța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numerelor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o-RO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4.</a:t>
            </a:r>
            <a:endParaRPr lang="ro-RO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1438" y="1628800"/>
            <a:ext cx="4357686" cy="714372"/>
          </a:xfrm>
        </p:spPr>
        <p:txBody>
          <a:bodyPr>
            <a:noAutofit/>
          </a:bodyPr>
          <a:lstStyle/>
          <a:p>
            <a:pPr marL="548640" indent="-411480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ro-RO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8640" indent="-411480" fontAlgn="auto">
              <a:spcBef>
                <a:spcPct val="5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Char char="Ø"/>
              <a:defRPr/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15249" y="1700808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FFFF00"/>
                </a:solidFill>
              </a:rPr>
              <a:t>7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9221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29256" y="1700808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FFFF00"/>
                </a:solidFill>
              </a:rPr>
              <a:t>9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9222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45992" y="1700808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FFFF00"/>
                </a:solidFill>
              </a:rPr>
              <a:t>8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9223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82" y="1700808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FFFF00"/>
                </a:solidFill>
              </a:rPr>
              <a:t>6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293250" y="3570813"/>
            <a:ext cx="864399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Calculeaz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suma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numerelor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5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o-RO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ro-RO" sz="24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293250" y="4365104"/>
            <a:ext cx="421484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00688" y="486517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1</a:t>
            </a:r>
            <a:r>
              <a:rPr lang="en-US" dirty="0" smtClean="0">
                <a:solidFill>
                  <a:srgbClr val="00FF00"/>
                </a:solidFill>
              </a:rPr>
              <a:t>8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5131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89849" y="483183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1</a:t>
            </a:r>
            <a:r>
              <a:rPr lang="en-US" dirty="0" smtClean="0">
                <a:solidFill>
                  <a:srgbClr val="00FF00"/>
                </a:solidFill>
              </a:rPr>
              <a:t>2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5132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29375" y="486517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 smtClean="0">
                <a:solidFill>
                  <a:srgbClr val="00FF00"/>
                </a:solidFill>
              </a:rPr>
              <a:t>31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5133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58063" y="486517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 smtClean="0">
                <a:solidFill>
                  <a:srgbClr val="00FF00"/>
                </a:solidFill>
              </a:rPr>
              <a:t>13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>
            <a:off x="4640" y="3212976"/>
            <a:ext cx="914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9234" name="AutoShape 2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849" y="6255692"/>
            <a:ext cx="9144000" cy="574204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Treci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o-R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35521" y="116632"/>
            <a:ext cx="1378014" cy="115212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7283" y="404664"/>
            <a:ext cx="8643998" cy="12192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Afl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num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cu 7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 6.</a:t>
            </a:r>
            <a:endParaRPr lang="ro-RO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286000"/>
            <a:ext cx="9144000" cy="685800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8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800" b="1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1771" y="1916832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50541" y="192262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7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024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33969" y="192262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13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024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929454" y="192262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FFFF00"/>
                </a:solidFill>
              </a:rPr>
              <a:t>6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214282" y="3374455"/>
            <a:ext cx="8929718" cy="142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en-US" sz="2400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chemeClr val="hlink"/>
              </a:buClr>
              <a:buSzPct val="90000"/>
              <a:buAutoNum type="arabicPeriod" startAt="6"/>
              <a:defRPr/>
            </a:pP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Care num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mic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dec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 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o-RO" sz="2400" dirty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en-US" sz="24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9788" y="4870648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7</a:t>
            </a:r>
          </a:p>
        </p:txBody>
      </p:sp>
      <p:sp>
        <p:nvSpPr>
          <p:cNvPr id="6155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30682" y="4870648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6</a:t>
            </a:r>
          </a:p>
        </p:txBody>
      </p:sp>
      <p:sp>
        <p:nvSpPr>
          <p:cNvPr id="6156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13238" y="488989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FF00"/>
                </a:solidFill>
              </a:rPr>
              <a:t>8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6157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86375" y="4870648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9</a:t>
            </a:r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>
            <a:off x="0" y="3356992"/>
            <a:ext cx="914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10257" name="AutoShape 3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37312"/>
            <a:ext cx="9144000" cy="620688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Treci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o-R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31160" y="192262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8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7740352" y="116632"/>
            <a:ext cx="1387879" cy="122413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685800"/>
            <a:ext cx="8929718" cy="1100138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7. M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num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cu </a:t>
            </a:r>
            <a:r>
              <a:rPr lang="ro-RO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o-RO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857375"/>
            <a:ext cx="9144000" cy="685800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8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8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89403" y="1844824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1844824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10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127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0074" y="1870239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12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127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345992" y="1834644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6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1272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288961" y="1839734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2046" y="3437922"/>
            <a:ext cx="8715436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Mic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oreaz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num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rul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 </a:t>
            </a:r>
            <a:r>
              <a:rPr lang="ro-RO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o-RO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0" y="5029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ro-RO" sz="2400" dirty="0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89403" y="4505980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449599" y="450598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7</a:t>
            </a:r>
          </a:p>
        </p:txBody>
      </p:sp>
      <p:sp>
        <p:nvSpPr>
          <p:cNvPr id="7181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9764" y="4492972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FF00"/>
                </a:solidFill>
              </a:rPr>
              <a:t>4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7182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29375" y="4490144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7183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0312" y="450598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5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0" y="3140968"/>
            <a:ext cx="914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11283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165304"/>
            <a:ext cx="9144000" cy="692696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Treci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o-R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608913" y="116632"/>
            <a:ext cx="1401192" cy="1296144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501824"/>
            <a:ext cx="8715436" cy="130491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tiind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suma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numere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unul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ro-R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termeni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afl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ro-RO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lalt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termen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o-RO" sz="3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286000"/>
            <a:ext cx="9144000" cy="685800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8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8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47322" y="1916832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29124" y="1916832"/>
            <a:ext cx="447676" cy="52322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3318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62581" y="194064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3319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286512" y="196446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FFFF00"/>
                </a:solidFill>
              </a:rPr>
              <a:t>8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332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4288" y="1964460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FFFF00"/>
                </a:solidFill>
              </a:rPr>
              <a:t>6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14282" y="3412647"/>
            <a:ext cx="8715436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Suma a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dou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numere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Unul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din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termeni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12. Care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lalt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termen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o-RO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0" y="4786313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ro-RO" sz="2400" dirty="0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300006" y="4786313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6" y="4786313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FF00"/>
                </a:solidFill>
              </a:rPr>
              <a:t>4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9229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52962" y="4786313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FF00"/>
                </a:solidFill>
              </a:rPr>
              <a:t>8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9230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00813" y="4786313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FF00"/>
                </a:solidFill>
              </a:rPr>
              <a:t>6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9231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92888" y="4786313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5</a:t>
            </a: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0" y="3284984"/>
            <a:ext cx="914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13330" name="AutoShape 3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37312"/>
            <a:ext cx="9144000" cy="620688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Treci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o-R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172400" y="44624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22" y="332656"/>
            <a:ext cx="8858280" cy="12192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La </a:t>
            </a:r>
            <a:r>
              <a:rPr lang="ro-RO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suma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numerelor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ro-RO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adaug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diferen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numerelor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ro-RO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2286000"/>
            <a:ext cx="9144000" cy="685800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8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8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85720" y="1772816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3438" y="177281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 smtClean="0">
                <a:solidFill>
                  <a:srgbClr val="FFFF00"/>
                </a:solidFill>
              </a:rPr>
              <a:t>13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434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00700" y="177281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8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4343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86654" y="177281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20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85720" y="3450747"/>
            <a:ext cx="8715436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.Din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suma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numerelor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scade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diferența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numerelor</a:t>
            </a:r>
            <a:r>
              <a:rPr lang="en-US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o-RO" sz="32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o-RO" sz="32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o-RO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0" name="Rectangle 10"/>
          <p:cNvSpPr>
            <a:spLocks noChangeArrowheads="1"/>
          </p:cNvSpPr>
          <p:nvPr/>
        </p:nvSpPr>
        <p:spPr bwMode="auto">
          <a:xfrm>
            <a:off x="285750" y="4786313"/>
            <a:ext cx="88582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ro-RO" sz="2400" dirty="0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85750" y="4867603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2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600700" y="4857423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1</a:t>
            </a:r>
            <a:r>
              <a:rPr lang="en-US" dirty="0" smtClean="0">
                <a:solidFill>
                  <a:srgbClr val="00FF00"/>
                </a:solidFill>
              </a:rPr>
              <a:t>9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0253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62474" y="4870467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2</a:t>
            </a:r>
            <a:r>
              <a:rPr lang="en-US" dirty="0" smtClean="0">
                <a:solidFill>
                  <a:srgbClr val="00FF00"/>
                </a:solidFill>
              </a:rPr>
              <a:t>7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0254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15100" y="4870467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1</a:t>
            </a:r>
            <a:r>
              <a:rPr lang="en-US" dirty="0" smtClean="0">
                <a:solidFill>
                  <a:srgbClr val="00FF00"/>
                </a:solidFill>
              </a:rPr>
              <a:t>3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0255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18354" y="4857423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 smtClean="0">
                <a:solidFill>
                  <a:srgbClr val="00FF00"/>
                </a:solidFill>
              </a:rPr>
              <a:t>1</a:t>
            </a:r>
            <a:r>
              <a:rPr lang="en-US" dirty="0" smtClean="0">
                <a:solidFill>
                  <a:srgbClr val="00FF00"/>
                </a:solidFill>
              </a:rPr>
              <a:t>7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20637" y="3140968"/>
            <a:ext cx="914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14355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37312"/>
            <a:ext cx="9144000" cy="620688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Treci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o-R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91298" y="1772816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9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086756" y="116632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332656"/>
            <a:ext cx="8786874" cy="12192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Adunând vecinii numărului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o-RO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obținem </a:t>
            </a:r>
            <a:r>
              <a:rPr lang="ro-RO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suma</a:t>
            </a:r>
            <a:r>
              <a:rPr lang="ro-RO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o-RO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0" y="1928802"/>
            <a:ext cx="9144000" cy="685800"/>
          </a:xfrm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en-US" sz="800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o-RO" sz="800" dirty="0" smtClean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44658" y="1916832"/>
            <a:ext cx="4057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50541" y="1911742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9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5366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51091" y="1916832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16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5368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86375" y="1916832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7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95279" y="3091188"/>
            <a:ext cx="8929718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32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Diferența dintre numărul 17 și succesorul numărului 8 este:</a:t>
            </a:r>
            <a:endParaRPr lang="en-US" sz="32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634" name="Rectangle 10"/>
          <p:cNvSpPr>
            <a:spLocks noChangeArrowheads="1"/>
          </p:cNvSpPr>
          <p:nvPr/>
        </p:nvSpPr>
        <p:spPr bwMode="auto">
          <a:xfrm>
            <a:off x="0" y="5072063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endParaRPr lang="ro-RO" sz="2400" dirty="0">
              <a:solidFill>
                <a:srgbClr val="99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02547" y="4808581"/>
            <a:ext cx="41291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Alege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o-RO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spunsul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corect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ro-RO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6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286375" y="4808581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 smtClean="0">
                <a:solidFill>
                  <a:srgbClr val="00FF00"/>
                </a:solidFill>
              </a:rPr>
              <a:t>1</a:t>
            </a:r>
            <a:r>
              <a:rPr lang="en-US" dirty="0" smtClean="0">
                <a:solidFill>
                  <a:srgbClr val="00FF00"/>
                </a:solidFill>
              </a:rPr>
              <a:t>8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1277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31538" y="4808581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6</a:t>
            </a:r>
          </a:p>
        </p:txBody>
      </p:sp>
      <p:sp>
        <p:nvSpPr>
          <p:cNvPr id="11278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62332" y="4808581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smtClean="0">
                <a:solidFill>
                  <a:srgbClr val="00FF00"/>
                </a:solidFill>
              </a:rPr>
              <a:t>7</a:t>
            </a:r>
            <a:endParaRPr lang="ro-RO" dirty="0">
              <a:solidFill>
                <a:srgbClr val="00FF00"/>
              </a:solidFill>
            </a:endParaRPr>
          </a:p>
        </p:txBody>
      </p:sp>
      <p:sp>
        <p:nvSpPr>
          <p:cNvPr id="11279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51091" y="4853335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o-RO" dirty="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>
            <a:off x="107141" y="3068960"/>
            <a:ext cx="91440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o-RO"/>
          </a:p>
        </p:txBody>
      </p:sp>
      <p:sp>
        <p:nvSpPr>
          <p:cNvPr id="15379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0" y="6237312"/>
            <a:ext cx="9144000" cy="620688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Treci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pagina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urm</a:t>
            </a:r>
            <a:r>
              <a:rPr lang="ro-RO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toare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click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aici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ro-RO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27407" y="1911742"/>
            <a:ext cx="457200" cy="533400"/>
          </a:xfrm>
          <a:prstGeom prst="actionButtonBlank">
            <a:avLst/>
          </a:prstGeom>
          <a:solidFill>
            <a:srgbClr val="99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ro-RO" dirty="0" smtClean="0">
                <a:solidFill>
                  <a:srgbClr val="FFFF00"/>
                </a:solidFill>
              </a:rPr>
              <a:t>1</a:t>
            </a:r>
            <a:r>
              <a:rPr lang="en-US" dirty="0" smtClean="0">
                <a:solidFill>
                  <a:srgbClr val="FFFF00"/>
                </a:solidFill>
              </a:rPr>
              <a:t>4</a:t>
            </a:r>
            <a:endParaRPr lang="ro-RO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028384" y="188640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</TotalTime>
  <Words>633</Words>
  <Application>Microsoft Office PowerPoint</Application>
  <PresentationFormat>On-screen Show (4:3)</PresentationFormat>
  <Paragraphs>166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Slipstream</vt:lpstr>
      <vt:lpstr>SOFT EDUCAŢIONAL    </vt:lpstr>
      <vt:lpstr>Tema:  Adunarea și scăderea numerelor naturale de la  0 la 20 cu trecere peste ordin </vt:lpstr>
      <vt:lpstr>  1. Care este suma numerelor 4 şi  9?</vt:lpstr>
      <vt:lpstr>  3. Află diferența numerelor 13 şi 4.</vt:lpstr>
      <vt:lpstr>5. Află numărul cu 7 mai mare decât 6.</vt:lpstr>
      <vt:lpstr>7. Măreşte numărul 8 cu 4. </vt:lpstr>
      <vt:lpstr> 9. Ştiind că suma a două numere este 14  şi unul din termeni este 5, află celălalt termen.</vt:lpstr>
      <vt:lpstr>11. La suma numerelor 8 şi 3 adaugă  diferenţa numerelor 12 şi 5.</vt:lpstr>
      <vt:lpstr>13. Adunând vecinii numărului 8  obținem suma:</vt:lpstr>
      <vt:lpstr>15.  Într-o cutie sunt 8 cuburi roșii și 9 cuburi albastre.  Câte cuburi sunt în total?</vt:lpstr>
      <vt:lpstr>17. După ce a mâncat 5 bombonele, Maria a observat că mai are încă 13.  Câte bombonele a avut Maria?</vt:lpstr>
      <vt:lpstr>19. Ana citeşte sâmbătă 5 pagini, dintr-o carte,iar dumincă 7 pagini        Câte pagini a citit în cele două zile?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EDUCAŢIONAL    </dc:title>
  <dc:creator>Didina</dc:creator>
  <cp:keywords>Aritmetica Probleme cu impartiri</cp:keywords>
  <dc:description>Comentarii puteti trimite pe adresa  de email  laurentziu_roshu@yahoo.com</dc:description>
  <cp:lastModifiedBy>Didina</cp:lastModifiedBy>
  <cp:revision>18</cp:revision>
  <dcterms:created xsi:type="dcterms:W3CDTF">2020-01-26T19:43:53Z</dcterms:created>
  <dcterms:modified xsi:type="dcterms:W3CDTF">2020-02-16T08:48:27Z</dcterms:modified>
</cp:coreProperties>
</file>